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11"/>
  </p:notesMasterIdLst>
  <p:sldIdLst>
    <p:sldId id="1025" r:id="rId2"/>
    <p:sldId id="1062" r:id="rId3"/>
    <p:sldId id="1051" r:id="rId4"/>
    <p:sldId id="1063" r:id="rId5"/>
    <p:sldId id="1060" r:id="rId6"/>
    <p:sldId id="1067" r:id="rId7"/>
    <p:sldId id="1064" r:id="rId8"/>
    <p:sldId id="1066" r:id="rId9"/>
    <p:sldId id="300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85DF464-0224-495D-A483-920AEFF005C7}">
          <p14:sldIdLst>
            <p14:sldId id="1025"/>
            <p14:sldId id="1062"/>
            <p14:sldId id="1051"/>
            <p14:sldId id="1063"/>
          </p14:sldIdLst>
        </p14:section>
        <p14:section name="Black Slide" id="{852153CC-AF3B-4739-8BA4-DA6544666F3C}">
          <p14:sldIdLst>
            <p14:sldId id="1060"/>
            <p14:sldId id="1067"/>
            <p14:sldId id="1064"/>
            <p14:sldId id="1066"/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FAFAFA"/>
    <a:srgbClr val="F7F7F7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3" autoAdjust="0"/>
    <p:restoredTop sz="66206" autoAdjust="0"/>
  </p:normalViewPr>
  <p:slideViewPr>
    <p:cSldViewPr snapToGrid="0">
      <p:cViewPr varScale="1">
        <p:scale>
          <a:sx n="57" d="100"/>
          <a:sy n="57" d="100"/>
        </p:scale>
        <p:origin x="2174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B8798-02E6-4E23-8810-742DAD660764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F1407-992A-4750-825D-D8D5EF341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8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86136"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04094" indent="-270805" defTabSz="886136"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083220" indent="-216644" defTabSz="886136"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516509" indent="-216644" defTabSz="886136"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1949798" indent="-216644" defTabSz="886136"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383085" indent="-216644" defTabSz="88613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816374" indent="-216644" defTabSz="88613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249662" indent="-216644" defTabSz="88613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682951" indent="-216644" defTabSz="88613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ABB3993F-3C30-614F-9C40-E8F0ADB8A560}" type="slidenum">
              <a:rPr lang="zh-CN" altLang="en-US" smtClean="0">
                <a:latin typeface="Trebuchet MS" charset="0"/>
                <a:ea typeface="SimSun" charset="0"/>
                <a:cs typeface="SimSun" charset="0"/>
              </a:rPr>
              <a:pPr>
                <a:defRPr/>
              </a:pPr>
              <a:t>1</a:t>
            </a:fld>
            <a:endParaRPr lang="en-US" altLang="zh-CN">
              <a:latin typeface="Trebuchet MS" charset="0"/>
              <a:ea typeface="SimSun" charset="0"/>
              <a:cs typeface="SimSu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 min</a:t>
            </a:r>
          </a:p>
          <a:p>
            <a:endParaRPr lang="en-US" dirty="0"/>
          </a:p>
          <a:p>
            <a:r>
              <a:rPr lang="en-US" dirty="0"/>
              <a:t>Before we begin</a:t>
            </a:r>
          </a:p>
          <a:p>
            <a:endParaRPr lang="en-US" dirty="0"/>
          </a:p>
          <a:p>
            <a:r>
              <a:rPr lang="en-US" dirty="0"/>
              <a:t>What color are these sneakers?</a:t>
            </a:r>
          </a:p>
          <a:p>
            <a:endParaRPr lang="en-US" dirty="0"/>
          </a:p>
          <a:p>
            <a:r>
              <a:rPr lang="en-US" dirty="0"/>
              <a:t>Are the folks who see them as blue wrong? What about the ones who see it as pink? Are you wrong?</a:t>
            </a:r>
          </a:p>
          <a:p>
            <a:endParaRPr lang="en-US" dirty="0"/>
          </a:p>
          <a:p>
            <a:r>
              <a:rPr lang="en-US" dirty="0"/>
              <a:t>Now that you know it *might* be the other color, can you start to see it?</a:t>
            </a:r>
          </a:p>
          <a:p>
            <a:endParaRPr lang="en-US" dirty="0"/>
          </a:p>
          <a:p>
            <a:r>
              <a:rPr lang="en-US" dirty="0"/>
              <a:t>Real-time Retro about what this might mean?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This simple activity teaches the participants that how you see something completely changes as your perspective does. </a:t>
            </a:r>
          </a:p>
          <a:p>
            <a:endParaRPr lang="en-US" dirty="0"/>
          </a:p>
          <a:p>
            <a:r>
              <a:rPr lang="en-US" dirty="0"/>
              <a:t>And our perspective is our reality. </a:t>
            </a:r>
          </a:p>
          <a:p>
            <a:endParaRPr lang="en-US" dirty="0"/>
          </a:p>
          <a:p>
            <a:r>
              <a:rPr lang="en-US" dirty="0"/>
              <a:t>So we’re asking you to consider how your perspective might be coloring your world and open your mind to the possibility that this might limit your ability to see things in a different way.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78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 min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you Google the word agile, you’ll be able to look at a ton of information, 181 million results the last time I searched</a:t>
            </a:r>
          </a:p>
          <a:p>
            <a:endParaRPr lang="en-US" dirty="0"/>
          </a:p>
          <a:p>
            <a:r>
              <a:rPr lang="en-US" dirty="0"/>
              <a:t>But what we look at isn’t as important as </a:t>
            </a:r>
            <a:r>
              <a:rPr lang="en-US" i="1" dirty="0"/>
              <a:t>HOW WE SEE IT</a:t>
            </a:r>
          </a:p>
          <a:p>
            <a:endParaRPr lang="en-US" dirty="0"/>
          </a:p>
          <a:p>
            <a:r>
              <a:rPr lang="en-US" dirty="0"/>
              <a:t>With agile, we’re still looking at the same thing – delivering the things our clients and customers need that will keep us in business</a:t>
            </a:r>
          </a:p>
          <a:p>
            <a:endParaRPr lang="en-US" dirty="0"/>
          </a:p>
          <a:p>
            <a:r>
              <a:rPr lang="en-US" dirty="0"/>
              <a:t>But </a:t>
            </a:r>
            <a:r>
              <a:rPr lang="en-US" i="1" dirty="0"/>
              <a:t>HOW</a:t>
            </a:r>
            <a:r>
              <a:rPr lang="en-US" dirty="0"/>
              <a:t> we see this makes all the difference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We’re going to go back to the heart of this thing we call agile. And then I’m going to ask you to engage yours.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0BF69-F5FC-344A-9F84-54ECEE4646A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88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86136"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04094" indent="-270805" defTabSz="886136"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083220" indent="-216644" defTabSz="886136"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516509" indent="-216644" defTabSz="886136"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1949798" indent="-216644" defTabSz="886136"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383085" indent="-216644" defTabSz="88613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816374" indent="-216644" defTabSz="88613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249662" indent="-216644" defTabSz="88613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682951" indent="-216644" defTabSz="88613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ABB3993F-3C30-614F-9C40-E8F0ADB8A560}" type="slidenum">
              <a:rPr lang="zh-CN" altLang="en-US" smtClean="0">
                <a:latin typeface="Trebuchet MS" charset="0"/>
                <a:ea typeface="SimSun" charset="0"/>
                <a:cs typeface="SimSun" charset="0"/>
              </a:rPr>
              <a:pPr>
                <a:defRPr/>
              </a:pPr>
              <a:t>3</a:t>
            </a:fld>
            <a:endParaRPr lang="en-US" altLang="zh-CN">
              <a:latin typeface="Trebuchet MS" charset="0"/>
              <a:ea typeface="SimSun" charset="0"/>
              <a:cs typeface="SimSu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zh-CN" dirty="0">
                <a:latin typeface="Trebuchet MS" charset="0"/>
                <a:ea typeface="SimSun" charset="0"/>
                <a:cs typeface="SimSun" charset="0"/>
              </a:rPr>
              <a:t>4 minutes</a:t>
            </a:r>
          </a:p>
          <a:p>
            <a:pPr eaLnBrk="1" hangingPunct="1"/>
            <a:endParaRPr lang="en-US" altLang="zh-CN" dirty="0">
              <a:latin typeface="Trebuchet MS" charset="0"/>
              <a:ea typeface="SimSun" charset="0"/>
              <a:cs typeface="SimSun" charset="0"/>
            </a:endParaRPr>
          </a:p>
          <a:p>
            <a:pPr eaLnBrk="1" hangingPunct="1"/>
            <a:r>
              <a:rPr lang="en-US" altLang="zh-CN" dirty="0">
                <a:latin typeface="Trebuchet MS" charset="0"/>
                <a:ea typeface="SimSun" charset="0"/>
                <a:cs typeface="SimSun" charset="0"/>
              </a:rPr>
              <a:t>You might have heard about the Agile Manifesto. So why would I mention it?</a:t>
            </a:r>
          </a:p>
          <a:p>
            <a:pPr eaLnBrk="1" hangingPunct="1"/>
            <a:endParaRPr lang="en-US" altLang="zh-CN" dirty="0">
              <a:latin typeface="Trebuchet MS" charset="0"/>
              <a:ea typeface="SimSun" charset="0"/>
              <a:cs typeface="SimSun" charset="0"/>
            </a:endParaRPr>
          </a:p>
          <a:p>
            <a:pPr eaLnBrk="1" hangingPunct="1"/>
            <a:r>
              <a:rPr lang="en-US" altLang="zh-CN" dirty="0">
                <a:latin typeface="Trebuchet MS" charset="0"/>
                <a:ea typeface="SimSun" charset="0"/>
                <a:cs typeface="SimSun" charset="0"/>
              </a:rPr>
              <a:t>When we study history it helps us to realize </a:t>
            </a:r>
            <a:r>
              <a:rPr lang="en-US" altLang="zh-CN" b="1" dirty="0">
                <a:latin typeface="Trebuchet MS" charset="0"/>
                <a:ea typeface="SimSun" charset="0"/>
                <a:cs typeface="SimSun" charset="0"/>
              </a:rPr>
              <a:t>we’re not so different </a:t>
            </a:r>
            <a:r>
              <a:rPr lang="en-US" altLang="zh-CN" dirty="0">
                <a:latin typeface="Trebuchet MS" charset="0"/>
                <a:ea typeface="SimSun" charset="0"/>
                <a:cs typeface="SimSun" charset="0"/>
              </a:rPr>
              <a:t>from our ancestors  </a:t>
            </a:r>
          </a:p>
          <a:p>
            <a:pPr eaLnBrk="1" hangingPunct="1"/>
            <a:r>
              <a:rPr lang="en-US" altLang="zh-CN" dirty="0">
                <a:latin typeface="Trebuchet MS" charset="0"/>
                <a:ea typeface="SimSun" charset="0"/>
                <a:cs typeface="SimSun" charset="0"/>
              </a:rPr>
              <a:t>Gives us </a:t>
            </a:r>
            <a:r>
              <a:rPr lang="en-US" altLang="zh-CN" b="1" dirty="0">
                <a:latin typeface="Trebuchet MS" charset="0"/>
                <a:ea typeface="SimSun" charset="0"/>
                <a:cs typeface="SimSun" charset="0"/>
              </a:rPr>
              <a:t>perspective</a:t>
            </a:r>
          </a:p>
          <a:p>
            <a:pPr eaLnBrk="1" hangingPunct="1"/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Trebuchet MS" charset="0"/>
                <a:ea typeface="SimSun" charset="0"/>
                <a:cs typeface="+mn-cs"/>
              </a:rPr>
              <a:t>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comfortable that something we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thought was a fact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be completely wrong</a:t>
            </a:r>
          </a:p>
          <a:p>
            <a:pPr eaLnBrk="1" hangingPunct="1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we can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Admit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when we’re wrong </a:t>
            </a:r>
          </a:p>
          <a:p>
            <a:pPr eaLnBrk="1" hangingPunct="1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others might be right</a:t>
            </a:r>
          </a:p>
          <a:p>
            <a:pPr eaLnBrk="1" hangingPunct="1"/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/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video</a:t>
            </a:r>
          </a:p>
          <a:p>
            <a:pPr eaLnBrk="1" hangingPunct="1"/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/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Thanks to VersionOne who have the best short video about the Manifesto History I could find.</a:t>
            </a:r>
            <a:endParaRPr lang="en-US" altLang="zh-CN" dirty="0">
              <a:latin typeface="Trebuchet MS" charset="0"/>
              <a:ea typeface="SimSun" charset="0"/>
              <a:cs typeface="SimSun" charset="0"/>
            </a:endParaRPr>
          </a:p>
          <a:p>
            <a:pPr marL="888705" indent="-888705">
              <a:spcBef>
                <a:spcPts val="583"/>
              </a:spcBef>
              <a:spcAft>
                <a:spcPts val="583"/>
              </a:spcAft>
              <a:tabLst>
                <a:tab pos="888705" algn="l"/>
              </a:tabLst>
            </a:pPr>
            <a:endParaRPr lang="en-US" dirty="0">
              <a:solidFill>
                <a:srgbClr val="7F7F7F"/>
              </a:solidFill>
            </a:endParaRPr>
          </a:p>
          <a:p>
            <a:pPr marL="914400" indent="-914400">
              <a:spcBef>
                <a:spcPts val="600"/>
              </a:spcBef>
              <a:spcAft>
                <a:spcPts val="600"/>
              </a:spcAft>
              <a:tabLst>
                <a:tab pos="914400" algn="l"/>
              </a:tabLst>
            </a:pPr>
            <a:r>
              <a:rPr lang="en-US" sz="1200" dirty="0">
                <a:solidFill>
                  <a:srgbClr val="7F7F7F"/>
                </a:solidFill>
                <a:cs typeface="MS PGothic" charset="0"/>
              </a:rPr>
              <a:t>It took them 2 days – about 5 hours a day – to write the Manifesto.  </a:t>
            </a:r>
          </a:p>
          <a:p>
            <a:pPr marL="914400" indent="-914400">
              <a:spcBef>
                <a:spcPts val="600"/>
              </a:spcBef>
              <a:spcAft>
                <a:spcPts val="600"/>
              </a:spcAft>
              <a:tabLst>
                <a:tab pos="914400" algn="l"/>
              </a:tabLst>
            </a:pPr>
            <a:endParaRPr lang="en-US" sz="1200" dirty="0">
              <a:solidFill>
                <a:srgbClr val="7F7F7F"/>
              </a:solidFill>
              <a:cs typeface="MS PGothic" charset="0"/>
            </a:endParaRPr>
          </a:p>
          <a:p>
            <a:pPr marL="0" indent="0" algn="l">
              <a:spcBef>
                <a:spcPts val="600"/>
              </a:spcBef>
              <a:spcAft>
                <a:spcPts val="600"/>
              </a:spcAft>
              <a:tabLst>
                <a:tab pos="914400" algn="l"/>
              </a:tabLst>
            </a:pPr>
            <a:r>
              <a:rPr lang="en-US" sz="1200" dirty="0">
                <a:solidFill>
                  <a:srgbClr val="7F7F7F"/>
                </a:solidFill>
                <a:cs typeface="MS PGothic" charset="0"/>
              </a:rPr>
              <a:t>These folks didn’t agree on everything, and some still don’t (come talk to me later if you want to know more about that), but they agreed on these values.</a:t>
            </a:r>
          </a:p>
          <a:p>
            <a:pPr marL="914400" indent="-914400">
              <a:spcBef>
                <a:spcPts val="600"/>
              </a:spcBef>
              <a:spcAft>
                <a:spcPts val="600"/>
              </a:spcAft>
              <a:tabLst>
                <a:tab pos="914400" algn="l"/>
              </a:tabLst>
            </a:pPr>
            <a:endParaRPr lang="en-US" sz="1200" dirty="0">
              <a:solidFill>
                <a:srgbClr val="7F7F7F"/>
              </a:solidFill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820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  <a:p>
            <a:endParaRPr lang="en-US" dirty="0"/>
          </a:p>
          <a:p>
            <a:r>
              <a:rPr lang="en-US" dirty="0"/>
              <a:t>Were you paying attention?  If not, here are the value statements again.</a:t>
            </a:r>
          </a:p>
          <a:p>
            <a:endParaRPr lang="en-US" dirty="0"/>
          </a:p>
          <a:p>
            <a:r>
              <a:rPr lang="en-US" dirty="0"/>
              <a:t>Why is it important to see this on one page?  </a:t>
            </a:r>
          </a:p>
          <a:p>
            <a:endParaRPr lang="en-US" dirty="0"/>
          </a:p>
          <a:p>
            <a:r>
              <a:rPr lang="en-US" dirty="0"/>
              <a:t>Because we forget things we don’t see at least 3 different times, in 3 different ways, or have one REALLY memorable experience</a:t>
            </a:r>
          </a:p>
          <a:p>
            <a:endParaRPr lang="en-US" dirty="0"/>
          </a:p>
          <a:p>
            <a:r>
              <a:rPr lang="en-US" dirty="0"/>
              <a:t>*This is the second time*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F1407-992A-4750-825D-D8D5EF3418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 defTabSz="888705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3 min</a:t>
            </a:r>
            <a:endParaRPr lang="en-US" sz="1200" baseline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indent="0" defTabSz="888705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Manifesto was created in 2 days</a:t>
            </a:r>
          </a:p>
          <a:p>
            <a:pPr indent="0" defTabSz="888705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Principles behind them took another 2 months</a:t>
            </a:r>
          </a:p>
          <a:p>
            <a:pPr indent="0"/>
            <a:r>
              <a:rPr lang="en-US" sz="1200" b="0" kern="1200" dirty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0"/>
                <a:cs typeface="MS PGothic" charset="0"/>
              </a:rPr>
              <a:t>So why did they take the time to create the principles – over email – after the weekend at Snowbird was over?</a:t>
            </a:r>
          </a:p>
          <a:p>
            <a:pPr indent="0"/>
            <a:r>
              <a:rPr lang="en-US" sz="1200" b="0" kern="1200" dirty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0"/>
                <a:cs typeface="MS PGothic" charset="0"/>
              </a:rPr>
              <a:t>According to manifesto author Alistair Cockburn: “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0"/>
                <a:cs typeface="MS PGothic" charset="0"/>
              </a:rPr>
              <a:t>What we wanted was that EVERY methodology produced had these characteristics”</a:t>
            </a:r>
          </a:p>
          <a:p>
            <a:pPr indent="0"/>
            <a:endParaRPr lang="en-US" sz="1200" b="0" i="1" kern="1200" dirty="0">
              <a:solidFill>
                <a:schemeClr val="tx1"/>
              </a:solidFill>
              <a:effectLst/>
              <a:latin typeface="Times New Roman" pitchFamily="18" charset="0"/>
              <a:ea typeface="ＭＳ Ｐゴシック" charset="0"/>
              <a:cs typeface="MS PGothic" charset="0"/>
            </a:endParaRPr>
          </a:p>
          <a:p>
            <a:pPr indent="0"/>
            <a:r>
              <a:rPr lang="en-US" sz="1200" b="0" kern="1200" dirty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0"/>
                <a:cs typeface="MS PGothic" charset="0"/>
              </a:rPr>
              <a:t>How could they ensure this?  By showing those who came after which direction they needed to go.  The principles define that direction, and establish the true north.</a:t>
            </a:r>
            <a:endParaRPr lang="en-US" sz="1200" b="0" kern="1200" dirty="0">
              <a:solidFill>
                <a:schemeClr val="tx1"/>
              </a:solidFill>
              <a:effectLst/>
              <a:latin typeface="Times New Roman" pitchFamily="18" charset="0"/>
              <a:ea typeface="ＭＳ Ｐゴシック" charset="0"/>
            </a:endParaRPr>
          </a:p>
          <a:p>
            <a:pPr marL="0" marR="0" lvl="0" indent="0" algn="l" defTabSz="8887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Times New Roman" pitchFamily="18" charset="0"/>
              <a:ea typeface="ＭＳ Ｐゴシック" charset="0"/>
              <a:cs typeface="MS PGothic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Whenever an agile adoption is failing, we tend to blame </a:t>
            </a:r>
            <a:r>
              <a:rPr lang="en-US" sz="1200" i="1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agile</a:t>
            </a:r>
            <a:r>
              <a:rPr lang="en-US" sz="12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 However, almost without exception, one or more of the principles are being violated in that adoption.  So is it agile that’s failing?  Or that we’re focusing on a process instead of the principles and values behind 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0BF69-F5FC-344A-9F84-54ECEE4646A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14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7F7F7F"/>
                </a:solidFill>
                <a:cs typeface="MS PGothic" charset="0"/>
              </a:rPr>
              <a:t>15 min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7F7F7F"/>
                </a:solidFill>
                <a:cs typeface="MS PGothic" charset="0"/>
              </a:rPr>
              <a:t>Hopefully you’re looking for that guidance today.  Because I’m going to ask you to decide what values YOU feel align to these Principles behind the Agile Manifesto next.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Game: Uncovering Better Things</a:t>
            </a:r>
          </a:p>
          <a:p>
            <a:pPr marL="888705" indent="0">
              <a:spcBef>
                <a:spcPts val="583"/>
              </a:spcBef>
              <a:spcAft>
                <a:spcPts val="583"/>
              </a:spcAft>
              <a:tabLst>
                <a:tab pos="888705" algn="l"/>
              </a:tabLst>
            </a:pPr>
            <a:r>
              <a:rPr lang="en-US" dirty="0">
                <a:solidFill>
                  <a:srgbClr val="7F7F7F"/>
                </a:solidFill>
              </a:rPr>
              <a:t>In a few minutes, I’m going to divide you into 4 teams</a:t>
            </a:r>
          </a:p>
          <a:p>
            <a:pPr marL="888705" indent="0">
              <a:spcBef>
                <a:spcPts val="583"/>
              </a:spcBef>
              <a:spcAft>
                <a:spcPts val="583"/>
              </a:spcAft>
              <a:tabLst>
                <a:tab pos="888705" algn="l"/>
              </a:tabLst>
            </a:pPr>
            <a:r>
              <a:rPr lang="en-US" dirty="0">
                <a:solidFill>
                  <a:srgbClr val="7F7F7F"/>
                </a:solidFill>
              </a:rPr>
              <a:t>Each team will be assigned a different color group </a:t>
            </a:r>
          </a:p>
          <a:p>
            <a:pPr marL="888705" indent="0">
              <a:spcBef>
                <a:spcPts val="583"/>
              </a:spcBef>
              <a:spcAft>
                <a:spcPts val="583"/>
              </a:spcAft>
              <a:tabLst>
                <a:tab pos="888705" algn="l"/>
              </a:tabLst>
            </a:pPr>
            <a:r>
              <a:rPr lang="en-US" dirty="0">
                <a:solidFill>
                  <a:srgbClr val="7F7F7F"/>
                </a:solidFill>
              </a:rPr>
              <a:t>Each team will be given a list of values</a:t>
            </a:r>
          </a:p>
          <a:p>
            <a:pPr marL="888705" marR="0" lvl="0" indent="0" algn="l" defTabSz="914400" rtl="0" eaLnBrk="0" fontAlgn="base" latinLnBrk="0" hangingPunct="0">
              <a:lnSpc>
                <a:spcPct val="100000"/>
              </a:lnSpc>
              <a:spcBef>
                <a:spcPts val="583"/>
              </a:spcBef>
              <a:spcAft>
                <a:spcPts val="583"/>
              </a:spcAft>
              <a:buClrTx/>
              <a:buSzTx/>
              <a:buFontTx/>
              <a:buNone/>
              <a:tabLst>
                <a:tab pos="888705" algn="l"/>
              </a:tabLst>
              <a:defRPr/>
            </a:pPr>
            <a:r>
              <a:rPr lang="en-US" dirty="0">
                <a:solidFill>
                  <a:srgbClr val="7F7F7F"/>
                </a:solidFill>
              </a:rPr>
              <a:t>As a team, I want you to go to the easel that matches your color</a:t>
            </a:r>
          </a:p>
          <a:p>
            <a:pPr marL="888705" marR="0" lvl="0" indent="0" algn="l" defTabSz="914400" rtl="0" eaLnBrk="0" fontAlgn="base" latinLnBrk="0" hangingPunct="0">
              <a:lnSpc>
                <a:spcPct val="100000"/>
              </a:lnSpc>
              <a:spcBef>
                <a:spcPts val="583"/>
              </a:spcBef>
              <a:spcAft>
                <a:spcPts val="583"/>
              </a:spcAft>
              <a:buClrTx/>
              <a:buSzTx/>
              <a:buFontTx/>
              <a:buNone/>
              <a:tabLst>
                <a:tab pos="888705" algn="l"/>
              </a:tabLst>
              <a:defRPr/>
            </a:pPr>
            <a:r>
              <a:rPr lang="en-US" dirty="0">
                <a:solidFill>
                  <a:srgbClr val="7F7F7F"/>
                </a:solidFill>
              </a:rPr>
              <a:t>Once there, work together to select the top 10 Values that </a:t>
            </a:r>
            <a:r>
              <a:rPr lang="en-US" i="1" dirty="0">
                <a:solidFill>
                  <a:srgbClr val="7F7F7F"/>
                </a:solidFill>
              </a:rPr>
              <a:t>you think </a:t>
            </a:r>
            <a:r>
              <a:rPr lang="en-US" dirty="0">
                <a:solidFill>
                  <a:srgbClr val="7F7F7F"/>
                </a:solidFill>
              </a:rPr>
              <a:t>align to your group of principles</a:t>
            </a:r>
          </a:p>
          <a:p>
            <a:pPr marL="888705" marR="0" lvl="0" indent="0" algn="l" defTabSz="914400" rtl="0" eaLnBrk="0" fontAlgn="base" latinLnBrk="0" hangingPunct="0">
              <a:lnSpc>
                <a:spcPct val="100000"/>
              </a:lnSpc>
              <a:spcBef>
                <a:spcPts val="583"/>
              </a:spcBef>
              <a:spcAft>
                <a:spcPts val="583"/>
              </a:spcAft>
              <a:buClrTx/>
              <a:buSzTx/>
              <a:buFontTx/>
              <a:buNone/>
              <a:tabLst>
                <a:tab pos="888705" algn="l"/>
              </a:tabLst>
              <a:defRPr/>
            </a:pPr>
            <a:r>
              <a:rPr lang="en-US" dirty="0">
                <a:solidFill>
                  <a:srgbClr val="7F7F7F"/>
                </a:solidFill>
              </a:rPr>
              <a:t>In your teams, you’ll need someone who will volunteer to write</a:t>
            </a:r>
          </a:p>
          <a:p>
            <a:pPr marL="888705" marR="0" lvl="0" indent="0" algn="l" defTabSz="914400" rtl="0" eaLnBrk="0" fontAlgn="base" latinLnBrk="0" hangingPunct="0">
              <a:lnSpc>
                <a:spcPct val="100000"/>
              </a:lnSpc>
              <a:spcBef>
                <a:spcPts val="583"/>
              </a:spcBef>
              <a:spcAft>
                <a:spcPts val="583"/>
              </a:spcAft>
              <a:buClrTx/>
              <a:buSzTx/>
              <a:buFontTx/>
              <a:buNone/>
              <a:tabLst>
                <a:tab pos="888705" algn="l"/>
              </a:tabLst>
              <a:defRPr/>
            </a:pPr>
            <a:r>
              <a:rPr lang="en-US" dirty="0">
                <a:solidFill>
                  <a:srgbClr val="7F7F7F"/>
                </a:solidFill>
              </a:rPr>
              <a:t>Once you’ve select the values, your volunteer will write them on the stickies, and before you’re done I’ll ask you to put them on the Easels</a:t>
            </a:r>
          </a:p>
          <a:p>
            <a:pPr marL="888705" marR="0" lvl="0" indent="0" algn="l" defTabSz="914400" rtl="0" eaLnBrk="0" fontAlgn="base" latinLnBrk="0" hangingPunct="0">
              <a:lnSpc>
                <a:spcPct val="100000"/>
              </a:lnSpc>
              <a:spcBef>
                <a:spcPts val="583"/>
              </a:spcBef>
              <a:spcAft>
                <a:spcPts val="583"/>
              </a:spcAft>
              <a:buClrTx/>
              <a:buSzTx/>
              <a:buFontTx/>
              <a:buNone/>
              <a:tabLst>
                <a:tab pos="888705" algn="l"/>
              </a:tabLst>
              <a:defRPr/>
            </a:pPr>
            <a:r>
              <a:rPr lang="en-US" dirty="0">
                <a:solidFill>
                  <a:srgbClr val="7F7F7F"/>
                </a:solidFill>
              </a:rPr>
              <a:t>I’m going to give you 10 minutes to do that, including forming your teams, so get ready now</a:t>
            </a:r>
          </a:p>
          <a:p>
            <a:pPr marL="888705" marR="0" lvl="0" indent="0" algn="l" defTabSz="914400" rtl="0" eaLnBrk="0" fontAlgn="base" latinLnBrk="0" hangingPunct="0">
              <a:lnSpc>
                <a:spcPct val="100000"/>
              </a:lnSpc>
              <a:spcBef>
                <a:spcPts val="583"/>
              </a:spcBef>
              <a:spcAft>
                <a:spcPts val="583"/>
              </a:spcAft>
              <a:buClrTx/>
              <a:buSzTx/>
              <a:buFontTx/>
              <a:buNone/>
              <a:tabLst>
                <a:tab pos="888705" algn="l"/>
              </a:tabLst>
              <a:defRPr/>
            </a:pPr>
            <a:endParaRPr lang="en-US" dirty="0">
              <a:solidFill>
                <a:srgbClr val="7F7F7F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583"/>
              </a:spcBef>
              <a:spcAft>
                <a:spcPts val="583"/>
              </a:spcAft>
              <a:buClrTx/>
              <a:buSzTx/>
              <a:buFontTx/>
              <a:buNone/>
              <a:tabLst>
                <a:tab pos="888705" algn="l"/>
              </a:tabLst>
              <a:defRPr/>
            </a:pPr>
            <a:r>
              <a:rPr lang="en-US" dirty="0">
                <a:solidFill>
                  <a:srgbClr val="7F7F7F"/>
                </a:solidFill>
              </a:rPr>
              <a:t>Any questions?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583"/>
              </a:spcBef>
              <a:spcAft>
                <a:spcPts val="583"/>
              </a:spcAft>
              <a:buClrTx/>
              <a:buSzTx/>
              <a:buFontTx/>
              <a:buNone/>
              <a:tabLst>
                <a:tab pos="888705" algn="l"/>
              </a:tabLst>
              <a:defRPr/>
            </a:pPr>
            <a:endParaRPr lang="en-US" dirty="0">
              <a:solidFill>
                <a:srgbClr val="7F7F7F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583"/>
              </a:spcBef>
              <a:spcAft>
                <a:spcPts val="583"/>
              </a:spcAft>
              <a:buClrTx/>
              <a:buSzTx/>
              <a:buFontTx/>
              <a:buNone/>
              <a:tabLst>
                <a:tab pos="888705" algn="l"/>
              </a:tabLst>
              <a:defRPr/>
            </a:pPr>
            <a:r>
              <a:rPr lang="en-US" dirty="0">
                <a:solidFill>
                  <a:srgbClr val="7F7F7F"/>
                </a:solidFill>
              </a:rPr>
              <a:t>Ok</a:t>
            </a:r>
            <a:r>
              <a:rPr lang="en-US" dirty="0"/>
              <a:t>ay, ready? Set the timer for 2 minutes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583"/>
              </a:spcBef>
              <a:spcAft>
                <a:spcPts val="583"/>
              </a:spcAft>
              <a:buClrTx/>
              <a:buSzTx/>
              <a:buFontTx/>
              <a:buNone/>
              <a:tabLst>
                <a:tab pos="888705" algn="l"/>
              </a:tabLst>
              <a:defRPr/>
            </a:pPr>
            <a:r>
              <a:rPr lang="en-US" dirty="0"/>
              <a:t>*animation*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7F7F7F"/>
                </a:solidFill>
              </a:rPr>
              <a:t>Okay, everyone from (pick a spot) to the wall is in Team Purple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7F7F7F"/>
                </a:solidFill>
              </a:rPr>
              <a:t>From here (center) to here Team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7F7F7F"/>
                </a:solidFill>
              </a:rPr>
              <a:t>Here (center) to (pick a spot) is Team Blue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7F7F7F"/>
                </a:solidFill>
              </a:rPr>
              <a:t>Here to the wall is in Team Yellow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7F7F7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7F7F7F"/>
                </a:solidFill>
              </a:rPr>
              <a:t>5 minutes in – if enough groups have more than 5 or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7F7F7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7F7F7F"/>
                </a:solidFill>
              </a:rPr>
              <a:t>Okay, put your stickies on your easel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7F7F7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7F7F7F"/>
                </a:solidFill>
              </a:rPr>
              <a:t>7 minutes in – okay, I want you to start to place them in priority order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7F7F7F"/>
                </a:solidFill>
              </a:rPr>
              <a:t>Everyone takes a turn moving one card up or down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7F7F7F"/>
                </a:solidFill>
              </a:rPr>
              <a:t>Set a timer for 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7F7F7F"/>
                </a:solidFill>
              </a:rPr>
              <a:t>When it goes off, they’re done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7F7F7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0"/>
                <a:cs typeface="MS PGothic" charset="0"/>
              </a:rPr>
              <a:t>Focusing on the principles increases your agile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0"/>
                <a:cs typeface="MS PGothic" charset="0"/>
              </a:rPr>
              <a:t>mindset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0"/>
                <a:cs typeface="MS PGothic" charset="0"/>
              </a:rPr>
              <a:t>. Once you have that mindset, which process you follow is less important. You’ll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0"/>
                <a:cs typeface="MS PGothic" charset="0"/>
              </a:rPr>
              <a:t>uncover better ways.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0BF69-F5FC-344A-9F84-54ECEE4646A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28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583"/>
              </a:spcBef>
              <a:spcAft>
                <a:spcPts val="583"/>
              </a:spcAft>
              <a:tabLst>
                <a:tab pos="888705" algn="l"/>
              </a:tabLst>
            </a:pPr>
            <a:r>
              <a:rPr lang="en-US" dirty="0">
                <a:solidFill>
                  <a:srgbClr val="7F7F7F"/>
                </a:solidFill>
              </a:rPr>
              <a:t>7 min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3"/>
              </a:spcBef>
              <a:spcAft>
                <a:spcPts val="583"/>
              </a:spcAft>
              <a:buClrTx/>
              <a:buSzTx/>
              <a:buFontTx/>
              <a:buNone/>
              <a:tabLst>
                <a:tab pos="888705" algn="l"/>
              </a:tabLst>
              <a:defRPr/>
            </a:pPr>
            <a:r>
              <a:rPr lang="en-US" dirty="0">
                <a:solidFill>
                  <a:srgbClr val="7F7F7F"/>
                </a:solidFill>
              </a:rPr>
              <a:t>Okay, so you worked as a team to decide what the top values were for each principle. No, not </a:t>
            </a:r>
            <a:r>
              <a:rPr lang="en-US" i="1" dirty="0">
                <a:solidFill>
                  <a:srgbClr val="7F7F7F"/>
                </a:solidFill>
              </a:rPr>
              <a:t>these</a:t>
            </a:r>
            <a:r>
              <a:rPr lang="en-US" dirty="0">
                <a:solidFill>
                  <a:srgbClr val="7F7F7F"/>
                </a:solidFill>
              </a:rPr>
              <a:t> values. The ones your team came up with.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3"/>
              </a:spcBef>
              <a:spcAft>
                <a:spcPts val="583"/>
              </a:spcAft>
              <a:buClrTx/>
              <a:buSzTx/>
              <a:buFontTx/>
              <a:buNone/>
              <a:tabLst>
                <a:tab pos="888705" algn="l"/>
              </a:tabLst>
              <a:defRPr/>
            </a:pPr>
            <a:r>
              <a:rPr lang="en-US" dirty="0">
                <a:solidFill>
                  <a:srgbClr val="7F7F7F"/>
                </a:solidFill>
              </a:rPr>
              <a:t>But this is the 3</a:t>
            </a:r>
            <a:r>
              <a:rPr lang="en-US" baseline="30000" dirty="0">
                <a:solidFill>
                  <a:srgbClr val="7F7F7F"/>
                </a:solidFill>
              </a:rPr>
              <a:t>rd</a:t>
            </a:r>
            <a:r>
              <a:rPr lang="en-US" dirty="0">
                <a:solidFill>
                  <a:srgbClr val="7F7F7F"/>
                </a:solidFill>
              </a:rPr>
              <a:t> time you’ve seen the manifesto today. Hopefully you’ll remember them tomorrow.</a:t>
            </a:r>
          </a:p>
          <a:p>
            <a:pPr marL="0" indent="0">
              <a:spcBef>
                <a:spcPts val="583"/>
              </a:spcBef>
              <a:spcAft>
                <a:spcPts val="583"/>
              </a:spcAft>
              <a:tabLst>
                <a:tab pos="888705" algn="l"/>
              </a:tabLst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spcBef>
                <a:spcPts val="583"/>
              </a:spcBef>
              <a:spcAft>
                <a:spcPts val="583"/>
              </a:spcAft>
              <a:tabLst>
                <a:tab pos="888705" algn="l"/>
              </a:tabLst>
            </a:pPr>
            <a:r>
              <a:rPr lang="en-US" dirty="0">
                <a:solidFill>
                  <a:srgbClr val="7F7F7F"/>
                </a:solidFill>
              </a:rPr>
              <a:t>Now, you’re going to have a chance to look at how YOU currently exhibit </a:t>
            </a:r>
            <a:r>
              <a:rPr lang="en-US" b="1" i="0" dirty="0">
                <a:solidFill>
                  <a:srgbClr val="7F7F7F"/>
                </a:solidFill>
              </a:rPr>
              <a:t>those</a:t>
            </a:r>
            <a:r>
              <a:rPr lang="en-US" dirty="0">
                <a:solidFill>
                  <a:srgbClr val="7F7F7F"/>
                </a:solidFill>
              </a:rPr>
              <a:t> values. Or not. And which ones you don’t exhibit that you might need to master.</a:t>
            </a:r>
          </a:p>
          <a:p>
            <a:pPr marL="0" indent="0">
              <a:spcBef>
                <a:spcPts val="583"/>
              </a:spcBef>
              <a:spcAft>
                <a:spcPts val="583"/>
              </a:spcAft>
              <a:tabLst>
                <a:tab pos="888705" algn="l"/>
              </a:tabLst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spcBef>
                <a:spcPts val="583"/>
              </a:spcBef>
              <a:spcAft>
                <a:spcPts val="583"/>
              </a:spcAft>
              <a:tabLst>
                <a:tab pos="888705" algn="l"/>
              </a:tabLst>
            </a:pPr>
            <a:r>
              <a:rPr lang="en-US" dirty="0">
                <a:solidFill>
                  <a:srgbClr val="7F7F7F"/>
                </a:solidFill>
              </a:rPr>
              <a:t>On your chairs is a chart that says Start, Stop, Continue</a:t>
            </a:r>
          </a:p>
          <a:p>
            <a:pPr marL="0" indent="0">
              <a:spcBef>
                <a:spcPts val="583"/>
              </a:spcBef>
              <a:spcAft>
                <a:spcPts val="583"/>
              </a:spcAft>
              <a:tabLst>
                <a:tab pos="888705" algn="l"/>
              </a:tabLst>
            </a:pPr>
            <a:r>
              <a:rPr lang="en-US" dirty="0">
                <a:solidFill>
                  <a:srgbClr val="7F7F7F"/>
                </a:solidFill>
              </a:rPr>
              <a:t>If you’re already exhibiting those values, you’ll place them in Continue </a:t>
            </a:r>
          </a:p>
          <a:p>
            <a:pPr marL="0" indent="0">
              <a:spcBef>
                <a:spcPts val="583"/>
              </a:spcBef>
              <a:spcAft>
                <a:spcPts val="583"/>
              </a:spcAft>
              <a:tabLst>
                <a:tab pos="888705" algn="l"/>
              </a:tabLst>
            </a:pPr>
            <a:r>
              <a:rPr lang="en-US" dirty="0">
                <a:solidFill>
                  <a:srgbClr val="7F7F7F"/>
                </a:solidFill>
              </a:rPr>
              <a:t>Start are the ones you need to start working on</a:t>
            </a:r>
          </a:p>
          <a:p>
            <a:pPr marL="0" indent="0">
              <a:spcBef>
                <a:spcPts val="583"/>
              </a:spcBef>
              <a:spcAft>
                <a:spcPts val="583"/>
              </a:spcAft>
              <a:tabLst>
                <a:tab pos="888705" algn="l"/>
              </a:tabLst>
            </a:pPr>
            <a:r>
              <a:rPr lang="en-US" dirty="0">
                <a:solidFill>
                  <a:srgbClr val="7F7F7F"/>
                </a:solidFill>
              </a:rPr>
              <a:t>And Stop? What values are you going to have to let go of so you’re not in opposition to the values your group identified?</a:t>
            </a:r>
          </a:p>
          <a:p>
            <a:pPr marL="0" indent="0">
              <a:spcBef>
                <a:spcPts val="583"/>
              </a:spcBef>
              <a:spcAft>
                <a:spcPts val="583"/>
              </a:spcAft>
              <a:tabLst>
                <a:tab pos="888705" algn="l"/>
              </a:tabLst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spcBef>
                <a:spcPts val="583"/>
              </a:spcBef>
              <a:spcAft>
                <a:spcPts val="583"/>
              </a:spcAft>
              <a:tabLst>
                <a:tab pos="888705" algn="l"/>
              </a:tabLst>
            </a:pPr>
            <a:r>
              <a:rPr lang="en-US" dirty="0">
                <a:solidFill>
                  <a:srgbClr val="7F7F7F"/>
                </a:solidFill>
              </a:rPr>
              <a:t>I’ll give you 7 minutes</a:t>
            </a:r>
          </a:p>
          <a:p>
            <a:pPr marL="0" indent="0">
              <a:spcBef>
                <a:spcPts val="583"/>
              </a:spcBef>
              <a:spcAft>
                <a:spcPts val="583"/>
              </a:spcAft>
              <a:tabLst>
                <a:tab pos="888705" algn="l"/>
              </a:tabLst>
            </a:pPr>
            <a:endParaRPr lang="en-US" dirty="0">
              <a:solidFill>
                <a:srgbClr val="7F7F7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3"/>
              </a:spcBef>
              <a:spcAft>
                <a:spcPts val="583"/>
              </a:spcAft>
              <a:buClrTx/>
              <a:buSzTx/>
              <a:buFontTx/>
              <a:buNone/>
              <a:tabLst>
                <a:tab pos="888705" algn="l"/>
              </a:tabLst>
              <a:defRPr/>
            </a:pPr>
            <a:r>
              <a:rPr lang="en-US" baseline="0" dirty="0"/>
              <a:t>As we start to exhibit the values behind the agile manifesto, people around us see what we’re doing, and they might even want what we’ve got</a:t>
            </a:r>
            <a:endParaRPr lang="en-US" dirty="0"/>
          </a:p>
          <a:p>
            <a:pPr marL="0" indent="0">
              <a:spcBef>
                <a:spcPts val="583"/>
              </a:spcBef>
              <a:spcAft>
                <a:spcPts val="583"/>
              </a:spcAft>
              <a:tabLst>
                <a:tab pos="888705" algn="l"/>
              </a:tabLst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spcBef>
                <a:spcPts val="583"/>
              </a:spcBef>
              <a:spcAft>
                <a:spcPts val="583"/>
              </a:spcAft>
              <a:tabLst>
                <a:tab pos="888705" algn="l"/>
              </a:tabLst>
            </a:pPr>
            <a:endParaRPr lang="en-US" dirty="0">
              <a:solidFill>
                <a:srgbClr val="7F7F7F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F1407-992A-4750-825D-D8D5EF3418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41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dirty="0"/>
              <a:t>2 min</a:t>
            </a:r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en-US" altLang="zh-CN" dirty="0"/>
              <a:t>How did this change the perspectives for our new agile teams?  </a:t>
            </a:r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en-US" altLang="zh-CN" dirty="0"/>
              <a:t>We did a similar exercise with them, and each one came up with something different. And we decided that was okay.</a:t>
            </a:r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en-US" altLang="zh-CN" dirty="0"/>
              <a:t>Because how do you change someone else’s perspective? </a:t>
            </a:r>
            <a:r>
              <a:rPr lang="en-US" altLang="zh-CN" u="sng" dirty="0"/>
              <a:t>You don’t.</a:t>
            </a:r>
          </a:p>
          <a:p>
            <a:pPr eaLnBrk="1" hangingPunct="1"/>
            <a:r>
              <a:rPr lang="en-US" altLang="zh-CN" dirty="0"/>
              <a:t>*animation*</a:t>
            </a:r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en-US" altLang="zh-CN" dirty="0"/>
              <a:t>You have to change yours first.  And then you can help them figure out what values THEY need to Start, Stop, and Continue to align with their own understanding.</a:t>
            </a:r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en-US" altLang="zh-CN" dirty="0"/>
              <a:t>And that’s what our teams have done.  </a:t>
            </a:r>
          </a:p>
          <a:p>
            <a:pPr eaLnBrk="1" hangingPunct="1"/>
            <a:r>
              <a:rPr lang="en-US" altLang="zh-CN" dirty="0"/>
              <a:t>They no longer follow the methods as a process change only. </a:t>
            </a:r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en-US" altLang="zh-CN" dirty="0"/>
              <a:t>They engage their mind, body and especially their heart as they move towards a more agile workplace. </a:t>
            </a:r>
          </a:p>
          <a:p>
            <a:pPr eaLnBrk="1" hangingPunct="1"/>
            <a:r>
              <a:rPr lang="en-US" altLang="zh-CN" dirty="0"/>
              <a:t>They exhibit leadership when they challenge the way things work around here. </a:t>
            </a:r>
          </a:p>
          <a:p>
            <a:pPr eaLnBrk="1" hangingPunct="1"/>
            <a:r>
              <a:rPr lang="en-US" altLang="zh-CN" dirty="0"/>
              <a:t>They share their knowledge, regardless of title or role.</a:t>
            </a:r>
          </a:p>
          <a:p>
            <a:pPr eaLnBrk="1" hangingPunct="1"/>
            <a:r>
              <a:rPr lang="en-US" altLang="zh-CN" dirty="0"/>
              <a:t>They decided to start pair programming, because it gave them a better chance to produce a product that worked. </a:t>
            </a:r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en-US" altLang="zh-CN" dirty="0"/>
              <a:t>Others have decided to eliminate all defects before they moved to production.</a:t>
            </a:r>
          </a:p>
          <a:p>
            <a:pPr eaLnBrk="1" hangingPunct="1"/>
            <a:endParaRPr lang="en-US" altLang="zh-CN" dirty="0"/>
          </a:p>
          <a:p>
            <a:pPr eaLnBrk="1" hangingPunct="1"/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F1407-992A-4750-825D-D8D5EF3418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60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5038" eaLnBrk="0" hangingPunct="0"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35038" eaLnBrk="0" hangingPunct="0"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35038" eaLnBrk="0" hangingPunct="0"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35038" eaLnBrk="0" hangingPunct="0"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35038" eaLnBrk="0" hangingPunct="0"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049C6D36-2E1D-4413-A1D9-C6AE1440356C}" type="slidenum">
              <a:rPr lang="zh-CN" altLang="en-US" sz="1200"/>
              <a:pPr eaLnBrk="1" hangingPunct="1"/>
              <a:t>9</a:t>
            </a:fld>
            <a:endParaRPr lang="en-US" altLang="zh-CN" sz="120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CN" dirty="0"/>
              <a:t>5 min</a:t>
            </a:r>
          </a:p>
          <a:p>
            <a:pPr eaLnBrk="1" hangingPunct="1"/>
            <a:r>
              <a:rPr lang="en-US" altLang="zh-CN" dirty="0"/>
              <a:t>What did you see happening during the exercise with your team?</a:t>
            </a:r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en-US" altLang="zh-CN" dirty="0"/>
              <a:t>What did you feel as you were introspecting?</a:t>
            </a:r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en-US" altLang="zh-CN" dirty="0"/>
              <a:t>What came to your mind that you didn’t really want to think?</a:t>
            </a:r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en-US" altLang="zh-CN" dirty="0"/>
              <a:t>So What does that say to you?</a:t>
            </a:r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en-US" altLang="zh-CN" dirty="0"/>
              <a:t>What if everyone at your company looked at agile as a perspective change instead of a process change?</a:t>
            </a:r>
          </a:p>
          <a:p>
            <a:pPr eaLnBrk="1" hangingPunct="1"/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Now What is it </a:t>
            </a:r>
            <a:r>
              <a:rPr lang="en-US" altLang="zh-CN" i="1" dirty="0"/>
              <a:t>you</a:t>
            </a:r>
            <a:r>
              <a:rPr lang="en-US" altLang="zh-CN" dirty="0"/>
              <a:t> need to do as a result of today’s session?</a:t>
            </a:r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en-US" altLang="zh-CN" dirty="0"/>
              <a:t>I’ll post the deck afterwards</a:t>
            </a:r>
            <a:r>
              <a:rPr lang="en-US" altLang="zh-CN" baseline="0" dirty="0"/>
              <a:t> on my website, so feel free to share this with others!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6553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80F3-4894-41C0-AB09-5B7893C5DC13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66D23-300D-4B91-8E6C-E1B3296F7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02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80F3-4894-41C0-AB09-5B7893C5DC13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66D23-300D-4B91-8E6C-E1B3296F7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40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80F3-4894-41C0-AB09-5B7893C5DC13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66D23-300D-4B91-8E6C-E1B3296F7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52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58200" cy="91440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57200" y="1295400"/>
            <a:ext cx="79248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362328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58200" cy="91440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57200" y="1295400"/>
            <a:ext cx="79248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227222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58200" cy="91440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57200" y="1295400"/>
            <a:ext cx="79248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466046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80F3-4894-41C0-AB09-5B7893C5DC13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66D23-300D-4B91-8E6C-E1B3296F7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96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80F3-4894-41C0-AB09-5B7893C5DC13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66D23-300D-4B91-8E6C-E1B3296F7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50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80F3-4894-41C0-AB09-5B7893C5DC13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66D23-300D-4B91-8E6C-E1B3296F7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23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80F3-4894-41C0-AB09-5B7893C5DC13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66D23-300D-4B91-8E6C-E1B3296F7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06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80F3-4894-41C0-AB09-5B7893C5DC13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66D23-300D-4B91-8E6C-E1B3296F7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58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80F3-4894-41C0-AB09-5B7893C5DC13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66D23-300D-4B91-8E6C-E1B3296F7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21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80F3-4894-41C0-AB09-5B7893C5DC13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66D23-300D-4B91-8E6C-E1B3296F7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7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80F3-4894-41C0-AB09-5B7893C5DC13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66D23-300D-4B91-8E6C-E1B3296F7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01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780F3-4894-41C0-AB09-5B7893C5DC13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66D23-300D-4B91-8E6C-E1B3296F7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33" r:id="rId13"/>
    <p:sldLayoutId id="214748373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eurowhoa.blogspot.com/2010/11/what-neuroscience-cannot-tell-us-about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1A7B10-8064-4C68-8739-B879F4B3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4609" y="1159461"/>
            <a:ext cx="4734781" cy="4539077"/>
          </a:xfrm>
          <a:prstGeom prst="round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DB6E69-68D5-4379-BE38-715E42C5866D}"/>
              </a:ext>
            </a:extLst>
          </p:cNvPr>
          <p:cNvSpPr txBox="1"/>
          <p:nvPr/>
        </p:nvSpPr>
        <p:spPr>
          <a:xfrm>
            <a:off x="2542725" y="513130"/>
            <a:ext cx="4058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38" dirty="0"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rPr>
              <a:t>What Color am I?</a:t>
            </a:r>
          </a:p>
        </p:txBody>
      </p:sp>
    </p:spTree>
    <p:extLst>
      <p:ext uri="{BB962C8B-B14F-4D97-AF65-F5344CB8AC3E}">
        <p14:creationId xmlns:p14="http://schemas.microsoft.com/office/powerpoint/2010/main" val="17573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0B56CE-2E63-4B71-AE46-00CB1F70F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13"/>
            <a:ext cx="9146581" cy="6844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7A449C-7A91-4A03-AB5C-84F3BA171F76}"/>
              </a:ext>
            </a:extLst>
          </p:cNvPr>
          <p:cNvSpPr txBox="1"/>
          <p:nvPr/>
        </p:nvSpPr>
        <p:spPr>
          <a:xfrm>
            <a:off x="1504962" y="4997880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spc="38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It’s what you </a:t>
            </a:r>
            <a:r>
              <a:rPr lang="en-US" sz="3300" b="1" i="1" spc="38" dirty="0">
                <a:ln w="0"/>
                <a:solidFill>
                  <a:schemeClr val="bg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SEE</a:t>
            </a:r>
          </a:p>
          <a:p>
            <a:pPr algn="r"/>
            <a:r>
              <a:rPr lang="en-US" sz="1350" b="1" i="1" spc="38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- Henry David Thoreau</a:t>
            </a:r>
          </a:p>
          <a:p>
            <a:endParaRPr lang="en-US" sz="135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E4073E-7D73-41F2-8487-23915FE18E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4962" y="674024"/>
            <a:ext cx="6172200" cy="9937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rtl="0" eaLnBrk="0" fontAlgn="base" hangingPunct="0"/>
            <a:r>
              <a:rPr lang="en-US" sz="4050" b="1" spc="38" dirty="0"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It’s not what you look at that matters</a:t>
            </a:r>
            <a:endParaRPr lang="en-US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05333D-EEDE-4241-B5CD-0DF23D361692}"/>
              </a:ext>
            </a:extLst>
          </p:cNvPr>
          <p:cNvSpPr/>
          <p:nvPr/>
        </p:nvSpPr>
        <p:spPr>
          <a:xfrm>
            <a:off x="1142999" y="5769251"/>
            <a:ext cx="256441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50" dirty="0">
                <a:solidFill>
                  <a:schemeClr val="accent1">
                    <a:lumMod val="50000"/>
                  </a:schemeClr>
                </a:solidFill>
                <a:latin typeface="Roboto"/>
              </a:rPr>
              <a:t> Photo by: Angelo Storari of Ancona, Italy</a:t>
            </a:r>
            <a:endParaRPr lang="en-US" sz="105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80063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82E77B-D6B2-4750-A162-137D8D57F4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532606"/>
            <a:ext cx="5389203" cy="404190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77349" y="5481852"/>
            <a:ext cx="6417903" cy="51889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The Agile Manifesto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E186939-97F9-4B00-966B-B950943BE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To understand today, study History</a:t>
            </a:r>
            <a:endParaRPr lang="en-US" dirty="0"/>
          </a:p>
        </p:txBody>
      </p:sp>
      <p:pic>
        <p:nvPicPr>
          <p:cNvPr id="7" name="The Agile Manifesto - 4 Agile Values Explained">
            <a:hlinkClick r:id="" action="ppaction://media"/>
            <a:extLst>
              <a:ext uri="{FF2B5EF4-FFF2-40B4-BE49-F238E27FC236}">
                <a16:creationId xmlns:a16="http://schemas.microsoft.com/office/drawing/2014/main" id="{0843FCE8-97D9-4FBD-BFFC-60458CF0246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349.811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91649" y="1532605"/>
            <a:ext cx="6189303" cy="446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22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CACEFF32-2A29-4BE7-B1E6-FBDA69835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1082307"/>
            <a:ext cx="5915025" cy="57144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Agile Manifesto Values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F58F5EF-BFED-411D-87A4-4A104E1BF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7275" y="2274525"/>
            <a:ext cx="3095024" cy="3726225"/>
          </a:xfrm>
        </p:spPr>
        <p:txBody>
          <a:bodyPr>
            <a:noAutofit/>
          </a:bodyPr>
          <a:lstStyle/>
          <a:p>
            <a:pPr>
              <a:lnSpc>
                <a:spcPct val="300000"/>
              </a:lnSpc>
            </a:pPr>
            <a:r>
              <a:rPr lang="en-US" sz="1800" b="1" dirty="0">
                <a:solidFill>
                  <a:srgbClr val="0070C0"/>
                </a:solidFill>
              </a:rPr>
              <a:t>Individuals and Interactions</a:t>
            </a:r>
          </a:p>
          <a:p>
            <a:pPr>
              <a:lnSpc>
                <a:spcPct val="300000"/>
              </a:lnSpc>
            </a:pPr>
            <a:r>
              <a:rPr lang="en-US" sz="1800" b="1" dirty="0">
                <a:solidFill>
                  <a:srgbClr val="0070C0"/>
                </a:solidFill>
              </a:rPr>
              <a:t>Working Software</a:t>
            </a:r>
          </a:p>
          <a:p>
            <a:pPr>
              <a:lnSpc>
                <a:spcPct val="300000"/>
              </a:lnSpc>
            </a:pPr>
            <a:r>
              <a:rPr lang="en-US" sz="1800" b="1" dirty="0">
                <a:solidFill>
                  <a:srgbClr val="0070C0"/>
                </a:solidFill>
              </a:rPr>
              <a:t>Customer Collaboration</a:t>
            </a:r>
          </a:p>
          <a:p>
            <a:pPr>
              <a:lnSpc>
                <a:spcPct val="300000"/>
              </a:lnSpc>
            </a:pPr>
            <a:r>
              <a:rPr lang="en-US" sz="1800" b="1" dirty="0">
                <a:solidFill>
                  <a:srgbClr val="0070C0"/>
                </a:solidFill>
              </a:rPr>
              <a:t>Responding to Change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DC52998-6EE9-4081-A890-30F752AAA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76956" y="2274525"/>
            <a:ext cx="3688132" cy="3726225"/>
          </a:xfrm>
        </p:spPr>
        <p:txBody>
          <a:bodyPr>
            <a:noAutofit/>
          </a:bodyPr>
          <a:lstStyle/>
          <a:p>
            <a:pPr>
              <a:lnSpc>
                <a:spcPct val="300000"/>
              </a:lnSpc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Processes and tools</a:t>
            </a:r>
          </a:p>
          <a:p>
            <a:pPr>
              <a:lnSpc>
                <a:spcPct val="300000"/>
              </a:lnSpc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Comprehensive documentation</a:t>
            </a:r>
          </a:p>
          <a:p>
            <a:pPr>
              <a:lnSpc>
                <a:spcPct val="300000"/>
              </a:lnSpc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Contract negotiation</a:t>
            </a:r>
          </a:p>
          <a:p>
            <a:pPr>
              <a:lnSpc>
                <a:spcPct val="300000"/>
              </a:lnSpc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Following a plan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A8ABA3-4A49-4586-BC52-11799C9A0D85}"/>
              </a:ext>
            </a:extLst>
          </p:cNvPr>
          <p:cNvSpPr/>
          <p:nvPr/>
        </p:nvSpPr>
        <p:spPr>
          <a:xfrm>
            <a:off x="4132938" y="2709751"/>
            <a:ext cx="878061" cy="3019591"/>
          </a:xfrm>
          <a:prstGeom prst="rect">
            <a:avLst/>
          </a:prstGeom>
          <a:noFill/>
        </p:spPr>
        <p:txBody>
          <a:bodyPr vert="wordArtVert"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schemeClr val="accent4"/>
                </a:solidFill>
              </a:rPr>
              <a:t>OVER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67BB0C-F016-402F-BB6C-AEFA83FCDA58}"/>
              </a:ext>
            </a:extLst>
          </p:cNvPr>
          <p:cNvSpPr txBox="1"/>
          <p:nvPr/>
        </p:nvSpPr>
        <p:spPr>
          <a:xfrm>
            <a:off x="1310463" y="1847135"/>
            <a:ext cx="6523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 are uncovering better ways of developing software by doing it and helping others do it. Through this work we have come to value: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622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375235-260D-4990-91B2-BAD1820BD2C8}"/>
              </a:ext>
            </a:extLst>
          </p:cNvPr>
          <p:cNvSpPr/>
          <p:nvPr/>
        </p:nvSpPr>
        <p:spPr>
          <a:xfrm>
            <a:off x="1203203" y="1402215"/>
            <a:ext cx="589809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10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5B4C9D-1D44-4197-9524-757EA451604E}"/>
              </a:ext>
            </a:extLst>
          </p:cNvPr>
          <p:cNvSpPr txBox="1"/>
          <p:nvPr/>
        </p:nvSpPr>
        <p:spPr>
          <a:xfrm>
            <a:off x="993065" y="1598423"/>
            <a:ext cx="891801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Our teams aren’t following our new process...</a:t>
            </a:r>
          </a:p>
          <a:p>
            <a:endParaRPr lang="en-US" sz="2700" dirty="0"/>
          </a:p>
          <a:p>
            <a:endParaRPr lang="en-US" sz="2700" dirty="0"/>
          </a:p>
          <a:p>
            <a:endParaRPr lang="en-US" sz="2700" dirty="0"/>
          </a:p>
          <a:p>
            <a:endParaRPr lang="en-US" sz="2700" dirty="0"/>
          </a:p>
          <a:p>
            <a:endParaRPr lang="en-US" sz="2700" dirty="0"/>
          </a:p>
          <a:p>
            <a:endParaRPr lang="en-US" sz="2700" dirty="0"/>
          </a:p>
          <a:p>
            <a:r>
              <a:rPr lang="en-US" sz="2700" dirty="0"/>
              <a:t>							let’s blame agile</a:t>
            </a:r>
          </a:p>
        </p:txBody>
      </p:sp>
    </p:spTree>
    <p:extLst>
      <p:ext uri="{BB962C8B-B14F-4D97-AF65-F5344CB8AC3E}">
        <p14:creationId xmlns:p14="http://schemas.microsoft.com/office/powerpoint/2010/main" val="2245471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375235-260D-4990-91B2-BAD1820BD2C8}"/>
              </a:ext>
            </a:extLst>
          </p:cNvPr>
          <p:cNvSpPr/>
          <p:nvPr/>
        </p:nvSpPr>
        <p:spPr>
          <a:xfrm>
            <a:off x="1203203" y="1402215"/>
            <a:ext cx="589809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100"/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4B1E237-A3B0-431B-8918-C42724AAF419}"/>
              </a:ext>
            </a:extLst>
          </p:cNvPr>
          <p:cNvGrpSpPr/>
          <p:nvPr/>
        </p:nvGrpSpPr>
        <p:grpSpPr>
          <a:xfrm>
            <a:off x="2679" y="857250"/>
            <a:ext cx="9138642" cy="5143500"/>
            <a:chOff x="3571" y="599648"/>
            <a:chExt cx="12184856" cy="5667375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9DE6276C-D9EF-4750-BDC1-DCF1208313A5}"/>
                </a:ext>
              </a:extLst>
            </p:cNvPr>
            <p:cNvSpPr/>
            <p:nvPr/>
          </p:nvSpPr>
          <p:spPr>
            <a:xfrm>
              <a:off x="3571" y="599648"/>
              <a:ext cx="2833687" cy="1700212"/>
            </a:xfrm>
            <a:custGeom>
              <a:avLst/>
              <a:gdLst>
                <a:gd name="connsiteX0" fmla="*/ 0 w 2833687"/>
                <a:gd name="connsiteY0" fmla="*/ 0 h 1700212"/>
                <a:gd name="connsiteX1" fmla="*/ 2833687 w 2833687"/>
                <a:gd name="connsiteY1" fmla="*/ 0 h 1700212"/>
                <a:gd name="connsiteX2" fmla="*/ 2833687 w 2833687"/>
                <a:gd name="connsiteY2" fmla="*/ 1700212 h 1700212"/>
                <a:gd name="connsiteX3" fmla="*/ 0 w 2833687"/>
                <a:gd name="connsiteY3" fmla="*/ 1700212 h 1700212"/>
                <a:gd name="connsiteX4" fmla="*/ 0 w 2833687"/>
                <a:gd name="connsiteY4" fmla="*/ 0 h 170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3687" h="1700212">
                  <a:moveTo>
                    <a:pt x="0" y="0"/>
                  </a:moveTo>
                  <a:lnTo>
                    <a:pt x="2833687" y="0"/>
                  </a:lnTo>
                  <a:lnTo>
                    <a:pt x="2833687" y="1700212"/>
                  </a:lnTo>
                  <a:lnTo>
                    <a:pt x="0" y="1700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5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Our highest priority is to satisfy the customer through early and continuous delivery of valuable software.</a:t>
              </a: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A6E53EF-AA42-4D90-B912-07C0BAE92BA7}"/>
                </a:ext>
              </a:extLst>
            </p:cNvPr>
            <p:cNvSpPr/>
            <p:nvPr/>
          </p:nvSpPr>
          <p:spPr>
            <a:xfrm>
              <a:off x="3120628" y="599648"/>
              <a:ext cx="2833687" cy="1700212"/>
            </a:xfrm>
            <a:custGeom>
              <a:avLst/>
              <a:gdLst>
                <a:gd name="connsiteX0" fmla="*/ 0 w 2833687"/>
                <a:gd name="connsiteY0" fmla="*/ 0 h 1700212"/>
                <a:gd name="connsiteX1" fmla="*/ 2833687 w 2833687"/>
                <a:gd name="connsiteY1" fmla="*/ 0 h 1700212"/>
                <a:gd name="connsiteX2" fmla="*/ 2833687 w 2833687"/>
                <a:gd name="connsiteY2" fmla="*/ 1700212 h 1700212"/>
                <a:gd name="connsiteX3" fmla="*/ 0 w 2833687"/>
                <a:gd name="connsiteY3" fmla="*/ 1700212 h 1700212"/>
                <a:gd name="connsiteX4" fmla="*/ 0 w 2833687"/>
                <a:gd name="connsiteY4" fmla="*/ 0 h 170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3687" h="1700212">
                  <a:moveTo>
                    <a:pt x="0" y="0"/>
                  </a:moveTo>
                  <a:lnTo>
                    <a:pt x="2833687" y="0"/>
                  </a:lnTo>
                  <a:lnTo>
                    <a:pt x="2833687" y="1700212"/>
                  </a:lnTo>
                  <a:lnTo>
                    <a:pt x="0" y="1700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 w="762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5529717"/>
                <a:satOff val="-14252"/>
                <a:lumOff val="-962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5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Build projects around motivated individuals. Give them the environment and support they need, and trust them to get the job done.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EFA89D9-2D73-4099-956F-24A323AC1697}"/>
                </a:ext>
              </a:extLst>
            </p:cNvPr>
            <p:cNvSpPr/>
            <p:nvPr/>
          </p:nvSpPr>
          <p:spPr>
            <a:xfrm>
              <a:off x="6237684" y="599648"/>
              <a:ext cx="2833687" cy="1700212"/>
            </a:xfrm>
            <a:custGeom>
              <a:avLst/>
              <a:gdLst>
                <a:gd name="connsiteX0" fmla="*/ 0 w 2833687"/>
                <a:gd name="connsiteY0" fmla="*/ 0 h 1700212"/>
                <a:gd name="connsiteX1" fmla="*/ 2833687 w 2833687"/>
                <a:gd name="connsiteY1" fmla="*/ 0 h 1700212"/>
                <a:gd name="connsiteX2" fmla="*/ 2833687 w 2833687"/>
                <a:gd name="connsiteY2" fmla="*/ 1700212 h 1700212"/>
                <a:gd name="connsiteX3" fmla="*/ 0 w 2833687"/>
                <a:gd name="connsiteY3" fmla="*/ 1700212 h 1700212"/>
                <a:gd name="connsiteX4" fmla="*/ 0 w 2833687"/>
                <a:gd name="connsiteY4" fmla="*/ 0 h 170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3687" h="1700212">
                  <a:moveTo>
                    <a:pt x="0" y="0"/>
                  </a:moveTo>
                  <a:lnTo>
                    <a:pt x="2833687" y="0"/>
                  </a:lnTo>
                  <a:lnTo>
                    <a:pt x="2833687" y="1700212"/>
                  </a:lnTo>
                  <a:lnTo>
                    <a:pt x="0" y="1700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762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228826"/>
                <a:satOff val="-3167"/>
                <a:lumOff val="-2139"/>
                <a:alphaOff val="0"/>
              </a:schemeClr>
            </a:fillRef>
            <a:effectRef idx="0">
              <a:schemeClr val="accent5">
                <a:hueOff val="-1228826"/>
                <a:satOff val="-3167"/>
                <a:lumOff val="-213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5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Continuous attention to technical excellence and good design enhances agility.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F43A96F-A834-4E5C-AEA0-05B716A6BEDE}"/>
                </a:ext>
              </a:extLst>
            </p:cNvPr>
            <p:cNvSpPr/>
            <p:nvPr/>
          </p:nvSpPr>
          <p:spPr>
            <a:xfrm>
              <a:off x="9354740" y="599648"/>
              <a:ext cx="2833687" cy="1700212"/>
            </a:xfrm>
            <a:custGeom>
              <a:avLst/>
              <a:gdLst>
                <a:gd name="connsiteX0" fmla="*/ 0 w 2833687"/>
                <a:gd name="connsiteY0" fmla="*/ 0 h 1700212"/>
                <a:gd name="connsiteX1" fmla="*/ 2833687 w 2833687"/>
                <a:gd name="connsiteY1" fmla="*/ 0 h 1700212"/>
                <a:gd name="connsiteX2" fmla="*/ 2833687 w 2833687"/>
                <a:gd name="connsiteY2" fmla="*/ 1700212 h 1700212"/>
                <a:gd name="connsiteX3" fmla="*/ 0 w 2833687"/>
                <a:gd name="connsiteY3" fmla="*/ 1700212 h 1700212"/>
                <a:gd name="connsiteX4" fmla="*/ 0 w 2833687"/>
                <a:gd name="connsiteY4" fmla="*/ 0 h 170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3687" h="1700212">
                  <a:moveTo>
                    <a:pt x="0" y="0"/>
                  </a:moveTo>
                  <a:lnTo>
                    <a:pt x="2833687" y="0"/>
                  </a:lnTo>
                  <a:lnTo>
                    <a:pt x="2833687" y="1700212"/>
                  </a:lnTo>
                  <a:lnTo>
                    <a:pt x="0" y="1700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 w="762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5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Agile processes promote sustainable development. Sponsors, developers, and users should be able to maintain a constant pace indefinitely.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439059F-43C4-4AD8-B277-2DE2F6DAEB6E}"/>
                </a:ext>
              </a:extLst>
            </p:cNvPr>
            <p:cNvSpPr/>
            <p:nvPr/>
          </p:nvSpPr>
          <p:spPr>
            <a:xfrm>
              <a:off x="3571" y="2583230"/>
              <a:ext cx="2833687" cy="1700212"/>
            </a:xfrm>
            <a:custGeom>
              <a:avLst/>
              <a:gdLst>
                <a:gd name="connsiteX0" fmla="*/ 0 w 2833687"/>
                <a:gd name="connsiteY0" fmla="*/ 0 h 1700212"/>
                <a:gd name="connsiteX1" fmla="*/ 2833687 w 2833687"/>
                <a:gd name="connsiteY1" fmla="*/ 0 h 1700212"/>
                <a:gd name="connsiteX2" fmla="*/ 2833687 w 2833687"/>
                <a:gd name="connsiteY2" fmla="*/ 1700212 h 1700212"/>
                <a:gd name="connsiteX3" fmla="*/ 0 w 2833687"/>
                <a:gd name="connsiteY3" fmla="*/ 1700212 h 1700212"/>
                <a:gd name="connsiteX4" fmla="*/ 0 w 2833687"/>
                <a:gd name="connsiteY4" fmla="*/ 0 h 170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3687" h="1700212">
                  <a:moveTo>
                    <a:pt x="0" y="0"/>
                  </a:moveTo>
                  <a:lnTo>
                    <a:pt x="2833687" y="0"/>
                  </a:lnTo>
                  <a:lnTo>
                    <a:pt x="2833687" y="1700212"/>
                  </a:lnTo>
                  <a:lnTo>
                    <a:pt x="0" y="1700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5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Welcome changing requirements, even late in development. Agile processes harness change for the customer's competitive advantage.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B32F59B-8578-4595-93DF-D41112000F69}"/>
                </a:ext>
              </a:extLst>
            </p:cNvPr>
            <p:cNvSpPr/>
            <p:nvPr/>
          </p:nvSpPr>
          <p:spPr>
            <a:xfrm>
              <a:off x="3120628" y="2583230"/>
              <a:ext cx="2833687" cy="1700212"/>
            </a:xfrm>
            <a:custGeom>
              <a:avLst/>
              <a:gdLst>
                <a:gd name="connsiteX0" fmla="*/ 0 w 2833687"/>
                <a:gd name="connsiteY0" fmla="*/ 0 h 1700212"/>
                <a:gd name="connsiteX1" fmla="*/ 2833687 w 2833687"/>
                <a:gd name="connsiteY1" fmla="*/ 0 h 1700212"/>
                <a:gd name="connsiteX2" fmla="*/ 2833687 w 2833687"/>
                <a:gd name="connsiteY2" fmla="*/ 1700212 h 1700212"/>
                <a:gd name="connsiteX3" fmla="*/ 0 w 2833687"/>
                <a:gd name="connsiteY3" fmla="*/ 1700212 h 1700212"/>
                <a:gd name="connsiteX4" fmla="*/ 0 w 2833687"/>
                <a:gd name="connsiteY4" fmla="*/ 0 h 170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3687" h="1700212">
                  <a:moveTo>
                    <a:pt x="0" y="0"/>
                  </a:moveTo>
                  <a:lnTo>
                    <a:pt x="2833687" y="0"/>
                  </a:lnTo>
                  <a:lnTo>
                    <a:pt x="2833687" y="1700212"/>
                  </a:lnTo>
                  <a:lnTo>
                    <a:pt x="0" y="1700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 w="762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5529717"/>
                <a:satOff val="-14252"/>
                <a:lumOff val="-962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5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Working software is the primary measure of progress.</a:t>
              </a:r>
            </a:p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50" dirty="0">
                <a:latin typeface="Source Sans Pro Black" panose="020B0803030403020204" pitchFamily="34" charset="0"/>
                <a:ea typeface="Source Sans Pro Black" panose="020B080303040302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D5DE892-74C3-4373-AF2C-C699FBE6992B}"/>
                </a:ext>
              </a:extLst>
            </p:cNvPr>
            <p:cNvSpPr/>
            <p:nvPr/>
          </p:nvSpPr>
          <p:spPr>
            <a:xfrm>
              <a:off x="6237684" y="2583230"/>
              <a:ext cx="2833687" cy="1700212"/>
            </a:xfrm>
            <a:custGeom>
              <a:avLst/>
              <a:gdLst>
                <a:gd name="connsiteX0" fmla="*/ 0 w 2833687"/>
                <a:gd name="connsiteY0" fmla="*/ 0 h 1700212"/>
                <a:gd name="connsiteX1" fmla="*/ 2833687 w 2833687"/>
                <a:gd name="connsiteY1" fmla="*/ 0 h 1700212"/>
                <a:gd name="connsiteX2" fmla="*/ 2833687 w 2833687"/>
                <a:gd name="connsiteY2" fmla="*/ 1700212 h 1700212"/>
                <a:gd name="connsiteX3" fmla="*/ 0 w 2833687"/>
                <a:gd name="connsiteY3" fmla="*/ 1700212 h 1700212"/>
                <a:gd name="connsiteX4" fmla="*/ 0 w 2833687"/>
                <a:gd name="connsiteY4" fmla="*/ 0 h 170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3687" h="1700212">
                  <a:moveTo>
                    <a:pt x="0" y="0"/>
                  </a:moveTo>
                  <a:lnTo>
                    <a:pt x="2833687" y="0"/>
                  </a:lnTo>
                  <a:lnTo>
                    <a:pt x="2833687" y="1700212"/>
                  </a:lnTo>
                  <a:lnTo>
                    <a:pt x="0" y="1700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762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228826"/>
                <a:satOff val="-3167"/>
                <a:lumOff val="-2139"/>
                <a:alphaOff val="0"/>
              </a:schemeClr>
            </a:fillRef>
            <a:effectRef idx="0">
              <a:schemeClr val="accent5">
                <a:hueOff val="-1228826"/>
                <a:satOff val="-3167"/>
                <a:lumOff val="-213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5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Simplicity--the art of maximizing the amount of work not done--is essential.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CB7C65B-70EC-4419-ABED-433E4D91D579}"/>
                </a:ext>
              </a:extLst>
            </p:cNvPr>
            <p:cNvSpPr/>
            <p:nvPr/>
          </p:nvSpPr>
          <p:spPr>
            <a:xfrm>
              <a:off x="9354740" y="2583230"/>
              <a:ext cx="2833687" cy="1700212"/>
            </a:xfrm>
            <a:custGeom>
              <a:avLst/>
              <a:gdLst>
                <a:gd name="connsiteX0" fmla="*/ 0 w 2833687"/>
                <a:gd name="connsiteY0" fmla="*/ 0 h 1700212"/>
                <a:gd name="connsiteX1" fmla="*/ 2833687 w 2833687"/>
                <a:gd name="connsiteY1" fmla="*/ 0 h 1700212"/>
                <a:gd name="connsiteX2" fmla="*/ 2833687 w 2833687"/>
                <a:gd name="connsiteY2" fmla="*/ 1700212 h 1700212"/>
                <a:gd name="connsiteX3" fmla="*/ 0 w 2833687"/>
                <a:gd name="connsiteY3" fmla="*/ 1700212 h 1700212"/>
                <a:gd name="connsiteX4" fmla="*/ 0 w 2833687"/>
                <a:gd name="connsiteY4" fmla="*/ 0 h 170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3687" h="1700212">
                  <a:moveTo>
                    <a:pt x="0" y="0"/>
                  </a:moveTo>
                  <a:lnTo>
                    <a:pt x="2833687" y="0"/>
                  </a:lnTo>
                  <a:lnTo>
                    <a:pt x="2833687" y="1700212"/>
                  </a:lnTo>
                  <a:lnTo>
                    <a:pt x="0" y="1700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 w="762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5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The most efficient and effective method of conveying information to and within a development team is face-to-face conversation.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B070425-7AAF-4EDC-9EF6-73DFBA32F72C}"/>
                </a:ext>
              </a:extLst>
            </p:cNvPr>
            <p:cNvSpPr/>
            <p:nvPr/>
          </p:nvSpPr>
          <p:spPr>
            <a:xfrm>
              <a:off x="3571" y="4566811"/>
              <a:ext cx="2833687" cy="1700212"/>
            </a:xfrm>
            <a:custGeom>
              <a:avLst/>
              <a:gdLst>
                <a:gd name="connsiteX0" fmla="*/ 0 w 2833687"/>
                <a:gd name="connsiteY0" fmla="*/ 0 h 1700212"/>
                <a:gd name="connsiteX1" fmla="*/ 2833687 w 2833687"/>
                <a:gd name="connsiteY1" fmla="*/ 0 h 1700212"/>
                <a:gd name="connsiteX2" fmla="*/ 2833687 w 2833687"/>
                <a:gd name="connsiteY2" fmla="*/ 1700212 h 1700212"/>
                <a:gd name="connsiteX3" fmla="*/ 0 w 2833687"/>
                <a:gd name="connsiteY3" fmla="*/ 1700212 h 1700212"/>
                <a:gd name="connsiteX4" fmla="*/ 0 w 2833687"/>
                <a:gd name="connsiteY4" fmla="*/ 0 h 170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3687" h="1700212">
                  <a:moveTo>
                    <a:pt x="0" y="0"/>
                  </a:moveTo>
                  <a:lnTo>
                    <a:pt x="2833687" y="0"/>
                  </a:lnTo>
                  <a:lnTo>
                    <a:pt x="2833687" y="1700212"/>
                  </a:lnTo>
                  <a:lnTo>
                    <a:pt x="0" y="1700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5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Deliver working software frequently, from a couple of weeks to a couple of months, with a preference to the shorter timescale.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42B80E6-4409-4501-B911-43D62FE0432F}"/>
                </a:ext>
              </a:extLst>
            </p:cNvPr>
            <p:cNvSpPr/>
            <p:nvPr/>
          </p:nvSpPr>
          <p:spPr>
            <a:xfrm>
              <a:off x="3120628" y="4566811"/>
              <a:ext cx="2833687" cy="1700212"/>
            </a:xfrm>
            <a:custGeom>
              <a:avLst/>
              <a:gdLst>
                <a:gd name="connsiteX0" fmla="*/ 0 w 2833687"/>
                <a:gd name="connsiteY0" fmla="*/ 0 h 1700212"/>
                <a:gd name="connsiteX1" fmla="*/ 2833687 w 2833687"/>
                <a:gd name="connsiteY1" fmla="*/ 0 h 1700212"/>
                <a:gd name="connsiteX2" fmla="*/ 2833687 w 2833687"/>
                <a:gd name="connsiteY2" fmla="*/ 1700212 h 1700212"/>
                <a:gd name="connsiteX3" fmla="*/ 0 w 2833687"/>
                <a:gd name="connsiteY3" fmla="*/ 1700212 h 1700212"/>
                <a:gd name="connsiteX4" fmla="*/ 0 w 2833687"/>
                <a:gd name="connsiteY4" fmla="*/ 0 h 170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3687" h="1700212">
                  <a:moveTo>
                    <a:pt x="0" y="0"/>
                  </a:moveTo>
                  <a:lnTo>
                    <a:pt x="2833687" y="0"/>
                  </a:lnTo>
                  <a:lnTo>
                    <a:pt x="2833687" y="1700212"/>
                  </a:lnTo>
                  <a:lnTo>
                    <a:pt x="0" y="1700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 w="762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5529717"/>
                <a:satOff val="-14252"/>
                <a:lumOff val="-962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5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At regular intervals, the team reflects on how to become more effective, then tunes and adjusts its behavior accordingly.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09FB2D9-00A2-48BF-8B86-41501ED44E91}"/>
                </a:ext>
              </a:extLst>
            </p:cNvPr>
            <p:cNvSpPr/>
            <p:nvPr/>
          </p:nvSpPr>
          <p:spPr>
            <a:xfrm>
              <a:off x="6237684" y="4566811"/>
              <a:ext cx="2833687" cy="1700212"/>
            </a:xfrm>
            <a:custGeom>
              <a:avLst/>
              <a:gdLst>
                <a:gd name="connsiteX0" fmla="*/ 0 w 2833687"/>
                <a:gd name="connsiteY0" fmla="*/ 0 h 1700212"/>
                <a:gd name="connsiteX1" fmla="*/ 2833687 w 2833687"/>
                <a:gd name="connsiteY1" fmla="*/ 0 h 1700212"/>
                <a:gd name="connsiteX2" fmla="*/ 2833687 w 2833687"/>
                <a:gd name="connsiteY2" fmla="*/ 1700212 h 1700212"/>
                <a:gd name="connsiteX3" fmla="*/ 0 w 2833687"/>
                <a:gd name="connsiteY3" fmla="*/ 1700212 h 1700212"/>
                <a:gd name="connsiteX4" fmla="*/ 0 w 2833687"/>
                <a:gd name="connsiteY4" fmla="*/ 0 h 170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3687" h="1700212">
                  <a:moveTo>
                    <a:pt x="0" y="0"/>
                  </a:moveTo>
                  <a:lnTo>
                    <a:pt x="2833687" y="0"/>
                  </a:lnTo>
                  <a:lnTo>
                    <a:pt x="2833687" y="1700212"/>
                  </a:lnTo>
                  <a:lnTo>
                    <a:pt x="0" y="1700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762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228826"/>
                <a:satOff val="-3167"/>
                <a:lumOff val="-2139"/>
                <a:alphaOff val="0"/>
              </a:schemeClr>
            </a:fillRef>
            <a:effectRef idx="0">
              <a:schemeClr val="accent5">
                <a:hueOff val="-1228826"/>
                <a:satOff val="-3167"/>
                <a:lumOff val="-213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5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The best architectures, requirements, and designs emerge from self-organizing teams.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DE070B6-00C7-4E7C-9F1A-6CB18DDB8F8C}"/>
                </a:ext>
              </a:extLst>
            </p:cNvPr>
            <p:cNvSpPr/>
            <p:nvPr/>
          </p:nvSpPr>
          <p:spPr>
            <a:xfrm>
              <a:off x="9354740" y="4566811"/>
              <a:ext cx="2833687" cy="1700212"/>
            </a:xfrm>
            <a:custGeom>
              <a:avLst/>
              <a:gdLst>
                <a:gd name="connsiteX0" fmla="*/ 0 w 2833687"/>
                <a:gd name="connsiteY0" fmla="*/ 0 h 1700212"/>
                <a:gd name="connsiteX1" fmla="*/ 2833687 w 2833687"/>
                <a:gd name="connsiteY1" fmla="*/ 0 h 1700212"/>
                <a:gd name="connsiteX2" fmla="*/ 2833687 w 2833687"/>
                <a:gd name="connsiteY2" fmla="*/ 1700212 h 1700212"/>
                <a:gd name="connsiteX3" fmla="*/ 0 w 2833687"/>
                <a:gd name="connsiteY3" fmla="*/ 1700212 h 1700212"/>
                <a:gd name="connsiteX4" fmla="*/ 0 w 2833687"/>
                <a:gd name="connsiteY4" fmla="*/ 0 h 170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3687" h="1700212">
                  <a:moveTo>
                    <a:pt x="0" y="0"/>
                  </a:moveTo>
                  <a:lnTo>
                    <a:pt x="2833687" y="0"/>
                  </a:lnTo>
                  <a:lnTo>
                    <a:pt x="2833687" y="1700212"/>
                  </a:lnTo>
                  <a:lnTo>
                    <a:pt x="0" y="1700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 w="762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50" dirty="0">
                  <a:latin typeface="Source Sans Pro Black" panose="020B0803030403020204" pitchFamily="34" charset="0"/>
                  <a:ea typeface="Source Sans Pro Black" panose="020B0803030403020204" pitchFamily="34" charset="0"/>
                </a:rPr>
                <a:t>Business people and developers must work together daily throughout the project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29444B3-0C0E-4DEC-AF1E-F7E07C1AF8A7}"/>
              </a:ext>
            </a:extLst>
          </p:cNvPr>
          <p:cNvSpPr txBox="1"/>
          <p:nvPr/>
        </p:nvSpPr>
        <p:spPr>
          <a:xfrm>
            <a:off x="8004852" y="4180702"/>
            <a:ext cx="1136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/>
              <a:t>@</a:t>
            </a:r>
            <a:r>
              <a:rPr lang="en-US" sz="1350" i="1" dirty="0" err="1"/>
              <a:t>thecolleene</a:t>
            </a:r>
            <a:endParaRPr lang="en-US" sz="1350" i="1" dirty="0"/>
          </a:p>
        </p:txBody>
      </p:sp>
    </p:spTree>
    <p:extLst>
      <p:ext uri="{BB962C8B-B14F-4D97-AF65-F5344CB8AC3E}">
        <p14:creationId xmlns:p14="http://schemas.microsoft.com/office/powerpoint/2010/main" val="3991797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>
            <a:extLst>
              <a:ext uri="{FF2B5EF4-FFF2-40B4-BE49-F238E27FC236}">
                <a16:creationId xmlns:a16="http://schemas.microsoft.com/office/drawing/2014/main" id="{8C014BE2-D60D-4DCE-B321-A8DC5ED88136}"/>
              </a:ext>
            </a:extLst>
          </p:cNvPr>
          <p:cNvSpPr/>
          <p:nvPr/>
        </p:nvSpPr>
        <p:spPr>
          <a:xfrm>
            <a:off x="626302" y="941801"/>
            <a:ext cx="7891397" cy="4974399"/>
          </a:xfrm>
          <a:prstGeom prst="hear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/>
          </a:p>
          <a:p>
            <a:pPr algn="ctr"/>
            <a:endParaRPr lang="en-US" sz="1350" b="1" dirty="0"/>
          </a:p>
          <a:p>
            <a:pPr algn="ctr"/>
            <a:r>
              <a:rPr lang="en-US" sz="1350" b="1" dirty="0"/>
              <a:t>We are uncovering better ways of developing software by doing it and helping others do it. Through this work we have come to value:</a:t>
            </a:r>
            <a:endParaRPr lang="en-US" sz="1350" dirty="0"/>
          </a:p>
          <a:p>
            <a:pPr algn="ctr">
              <a:lnSpc>
                <a:spcPct val="200000"/>
              </a:lnSpc>
            </a:pPr>
            <a:r>
              <a:rPr lang="en-US" sz="1650" dirty="0"/>
              <a:t>Individuals and Interactions OVER Processes and Tools</a:t>
            </a:r>
          </a:p>
          <a:p>
            <a:pPr algn="ctr">
              <a:lnSpc>
                <a:spcPct val="200000"/>
              </a:lnSpc>
            </a:pPr>
            <a:r>
              <a:rPr lang="en-US" sz="1650" dirty="0"/>
              <a:t>Working Software OVER Comprehensive Documentation</a:t>
            </a:r>
          </a:p>
          <a:p>
            <a:pPr algn="ctr">
              <a:lnSpc>
                <a:spcPct val="200000"/>
              </a:lnSpc>
            </a:pPr>
            <a:r>
              <a:rPr lang="en-US" sz="1650" dirty="0"/>
              <a:t>Customer Collaboration OVER Contract Negotiation</a:t>
            </a:r>
          </a:p>
          <a:p>
            <a:pPr algn="ctr">
              <a:lnSpc>
                <a:spcPct val="200000"/>
              </a:lnSpc>
            </a:pPr>
            <a:r>
              <a:rPr lang="en-US" sz="1650" dirty="0"/>
              <a:t>Responding to Change OVER Following a Plan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4C88B-FF93-4BCE-930C-47F9C43DA55D}"/>
              </a:ext>
            </a:extLst>
          </p:cNvPr>
          <p:cNvSpPr txBox="1"/>
          <p:nvPr/>
        </p:nvSpPr>
        <p:spPr>
          <a:xfrm>
            <a:off x="8001001" y="5723751"/>
            <a:ext cx="1136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/>
              <a:t>@</a:t>
            </a:r>
            <a:r>
              <a:rPr lang="en-US" sz="1350" i="1" dirty="0" err="1"/>
              <a:t>thecolleene</a:t>
            </a:r>
            <a:endParaRPr lang="en-US" sz="1350" i="1" dirty="0"/>
          </a:p>
        </p:txBody>
      </p:sp>
    </p:spTree>
    <p:extLst>
      <p:ext uri="{BB962C8B-B14F-4D97-AF65-F5344CB8AC3E}">
        <p14:creationId xmlns:p14="http://schemas.microsoft.com/office/powerpoint/2010/main" val="2647139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>
            <a:extLst>
              <a:ext uri="{FF2B5EF4-FFF2-40B4-BE49-F238E27FC236}">
                <a16:creationId xmlns:a16="http://schemas.microsoft.com/office/drawing/2014/main" id="{8C014BE2-D60D-4DCE-B321-A8DC5ED88136}"/>
              </a:ext>
            </a:extLst>
          </p:cNvPr>
          <p:cNvSpPr/>
          <p:nvPr/>
        </p:nvSpPr>
        <p:spPr>
          <a:xfrm>
            <a:off x="626302" y="941801"/>
            <a:ext cx="7891397" cy="4974399"/>
          </a:xfrm>
          <a:prstGeom prst="hear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To change someone’s perspective</a:t>
            </a:r>
          </a:p>
          <a:p>
            <a:pPr algn="ctr"/>
            <a:endParaRPr lang="en-US" sz="3300" b="1" dirty="0"/>
          </a:p>
          <a:p>
            <a:pPr algn="ctr"/>
            <a:endParaRPr lang="en-US" sz="33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C56607-FF57-48B6-AC46-D6E4153753EE}"/>
              </a:ext>
            </a:extLst>
          </p:cNvPr>
          <p:cNvSpPr txBox="1"/>
          <p:nvPr/>
        </p:nvSpPr>
        <p:spPr>
          <a:xfrm>
            <a:off x="8001001" y="5723751"/>
            <a:ext cx="1136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/>
              <a:t>@</a:t>
            </a:r>
            <a:r>
              <a:rPr lang="en-US" sz="1350" i="1" dirty="0" err="1"/>
              <a:t>thecolleene</a:t>
            </a:r>
            <a:endParaRPr lang="en-US" sz="135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EBB664-7055-4F6A-A8F8-4E144BCE4DEA}"/>
              </a:ext>
            </a:extLst>
          </p:cNvPr>
          <p:cNvSpPr txBox="1"/>
          <p:nvPr/>
        </p:nvSpPr>
        <p:spPr>
          <a:xfrm>
            <a:off x="2838449" y="3992508"/>
            <a:ext cx="3467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Look inside</a:t>
            </a:r>
          </a:p>
          <a:p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9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 bwMode="auto">
          <a:xfrm>
            <a:off x="2749561" y="1542239"/>
            <a:ext cx="3644878" cy="377352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6BA317-5E0F-4F0C-98CE-C8B34741A635}"/>
              </a:ext>
            </a:extLst>
          </p:cNvPr>
          <p:cNvSpPr txBox="1"/>
          <p:nvPr/>
        </p:nvSpPr>
        <p:spPr>
          <a:xfrm>
            <a:off x="8001001" y="5723751"/>
            <a:ext cx="1136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/>
              <a:t>@</a:t>
            </a:r>
            <a:r>
              <a:rPr lang="en-US" sz="1350" i="1" dirty="0" err="1"/>
              <a:t>thecolleene</a:t>
            </a:r>
            <a:endParaRPr lang="en-US" sz="1350" i="1" dirty="0"/>
          </a:p>
        </p:txBody>
      </p:sp>
    </p:spTree>
    <p:extLst>
      <p:ext uri="{BB962C8B-B14F-4D97-AF65-F5344CB8AC3E}">
        <p14:creationId xmlns:p14="http://schemas.microsoft.com/office/powerpoint/2010/main" val="924734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3835</TotalTime>
  <Words>1544</Words>
  <Application>Microsoft Office PowerPoint</Application>
  <PresentationFormat>On-screen Show (4:3)</PresentationFormat>
  <Paragraphs>208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Roboto</vt:lpstr>
      <vt:lpstr>Source Sans Pro Black</vt:lpstr>
      <vt:lpstr>Times New Roman</vt:lpstr>
      <vt:lpstr>Trebuchet MS</vt:lpstr>
      <vt:lpstr>Office Theme</vt:lpstr>
      <vt:lpstr>PowerPoint Presentation</vt:lpstr>
      <vt:lpstr>It’s not what you look at that matters</vt:lpstr>
      <vt:lpstr>To understand today, study History</vt:lpstr>
      <vt:lpstr>Agile Manifesto Values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Does Agile change your process</dc:title>
  <dc:creator>Colleen Esposito</dc:creator>
  <cp:lastModifiedBy>Colleen Esposito</cp:lastModifiedBy>
  <cp:revision>51</cp:revision>
  <dcterms:created xsi:type="dcterms:W3CDTF">2019-05-25T15:49:55Z</dcterms:created>
  <dcterms:modified xsi:type="dcterms:W3CDTF">2019-08-06T17:15:55Z</dcterms:modified>
</cp:coreProperties>
</file>